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EA2"/>
    <a:srgbClr val="006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B25C8A-B0EA-4829-83BC-01CEA72B5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9249390-A926-453C-A96A-3F3D09110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F93272-2B45-4CED-9701-1DC5E1FC9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A5BC7D-3924-4DE9-ACC0-D5509BC63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1EA5C7-51AD-4DC6-A33B-03063EDCB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6036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515872-1AE2-480B-88DA-24978D9F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BA76338-B17D-4DE3-B086-631CD65A1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68C107-035C-4337-AAA9-324003129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0E58E7-0038-4EA1-9527-3AEEE1FA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89D166-D9FE-4B97-9F5D-68789F4C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61859F4-E05C-4796-8D98-02E204BC6F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F5FDBF-90A8-4718-9A99-2BF4ACD51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0B7F84-6242-4616-845C-C660896F8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1AC0B5-73E0-4088-BFC9-98B88A818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4E92C3-981D-4772-AA44-EE9AC8A5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3309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D2CFB-4FD4-4099-AC96-9C89B64E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3F2746-3772-4D29-85E1-4C3C321F2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120C6C-032B-49B2-AD2C-0214172E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6CB875-8EAC-4ECF-8210-3BBCF8955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7F7647-F661-4209-BD21-DF1D8FDE7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599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2B58A8-D0E2-4301-AC60-E23BB813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402B07-3C08-4448-A254-E14BFE660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B429BC-0772-4F4D-BE2A-F7038F835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AC8E1F-E7CC-4B10-B3E4-E8BE8672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51FAE0-0019-4106-9588-03D1554C7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5316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DE393F-CCD8-49C5-9881-4465723B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75EE58-CD1F-49F1-9D2E-D057FABF9F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241FD09-5FC5-428E-BB95-ACB50205C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DDB264-3978-4813-9D52-FCDCFF0B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951094-04AF-47B0-98C2-5C297029F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35F61A3-FD26-4B27-AF0A-9E8F9402C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615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2D4F44-0321-4735-A5D2-2E55B4CFE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2D4C18-FF54-4011-AEB7-7BF2C189E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64DC50-B7ED-4506-A13E-2B41830EB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E752518-AEA2-4036-B7EE-C4A31896E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1E5573C-EF99-424B-9205-DD37BB30EA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CBB4A3F-B9E9-4BAA-A178-60E4FE83A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DCF9E9A-B236-41B6-8F9F-6FB36A7FD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77558-06F8-4CB8-A37C-391152F50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786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82102-EA69-4207-96B7-385D21ED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EBC1F2-D0E7-4757-B5C5-930DC20B2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CC6C8D6-282B-4321-9293-C941D81F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8B9E76-BF9C-46B3-9836-FCB12305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2140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3C43125-A7B5-40A7-A22A-FD3BA066C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618F9B9-0EAE-451B-B693-0044AF1C7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A92C04-BACD-42C7-B0F0-873A0B61F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87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B0C849-9FCB-46F7-93DF-FFCD1A60D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3C5D3-A687-40C0-B284-BE1A50576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837BD02-4027-480F-9868-A9108664B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121B0D-2085-4ECF-A475-B7CBCA7A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94B087-BB22-41D3-B215-A33374543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C19B37-37FB-49B7-962B-9C002342D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149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B70BB-93F5-4557-99A9-BC29E59A6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D50C9F5-FD9D-4807-A611-BBA20BA867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0B260CB-DF03-4D3B-B0CE-181A5625F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E822DA-9F14-494C-AA2B-08923501C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13AE-832F-4463-8BB7-52CED613CC07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AF1D42D-54BD-4EB4-B981-9A7B350BC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E09D93-5FFF-4AEA-AF63-58F5063A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00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B90A30-3AE4-468F-B6E5-456D4003B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2233AE-6465-48A6-99A3-5C1E404DD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207010-62DB-48F3-B185-9050DF024D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913AE-832F-4463-8BB7-52CED613CC07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06568C-7D0D-4EFC-AA54-782492B73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E8140C-E8B3-477F-8618-6FA31BE51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8CC03-A04F-456C-BCED-F13711067B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870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1DAB6FCE-BEA7-4E65-B2DB-93D95E509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503582"/>
            <a:ext cx="12192000" cy="1219200"/>
          </a:xfrm>
        </p:spPr>
        <p:txBody>
          <a:bodyPr>
            <a:noAutofit/>
          </a:bodyPr>
          <a:lstStyle/>
          <a:p>
            <a:pPr algn="ctr"/>
            <a:r>
              <a:rPr lang="fr-FR" sz="2800" dirty="0">
                <a:solidFill>
                  <a:srgbClr val="034EA2"/>
                </a:solidFill>
              </a:rPr>
              <a:t>BIENVENUE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8E75AB-EB88-4B30-8F9B-2EA2AC78F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670" y="1543878"/>
            <a:ext cx="5654658" cy="3770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9BB4B4A-06B9-4E34-A31E-13C6A9DE7113}"/>
              </a:ext>
            </a:extLst>
          </p:cNvPr>
          <p:cNvSpPr txBox="1"/>
          <p:nvPr/>
        </p:nvSpPr>
        <p:spPr>
          <a:xfrm>
            <a:off x="1636643" y="5850832"/>
            <a:ext cx="89187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200" dirty="0">
                <a:solidFill>
                  <a:srgbClr val="034EA2"/>
                </a:solidFill>
              </a:rPr>
              <a:t>Nous savons tous ce que ce pictogramme signifie !</a:t>
            </a:r>
          </a:p>
        </p:txBody>
      </p:sp>
    </p:spTree>
    <p:extLst>
      <p:ext uri="{BB962C8B-B14F-4D97-AF65-F5344CB8AC3E}">
        <p14:creationId xmlns:p14="http://schemas.microsoft.com/office/powerpoint/2010/main" val="128096917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B8976587-0270-4BAA-8ABA-02020361089F}"/>
              </a:ext>
            </a:extLst>
          </p:cNvPr>
          <p:cNvSpPr/>
          <p:nvPr/>
        </p:nvSpPr>
        <p:spPr>
          <a:xfrm>
            <a:off x="1888434" y="1391478"/>
            <a:ext cx="8415131" cy="367085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1ECB459-6935-49B8-948B-91F26FD6BAA9}"/>
              </a:ext>
            </a:extLst>
          </p:cNvPr>
          <p:cNvSpPr txBox="1">
            <a:spLocks/>
          </p:cNvSpPr>
          <p:nvPr/>
        </p:nvSpPr>
        <p:spPr>
          <a:xfrm>
            <a:off x="1570384" y="2756451"/>
            <a:ext cx="9428922" cy="18224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5400" dirty="0">
                <a:solidFill>
                  <a:srgbClr val="034EA2"/>
                </a:solidFill>
              </a:rPr>
              <a:t>C’est celui du handicap ! </a:t>
            </a:r>
          </a:p>
        </p:txBody>
      </p:sp>
    </p:spTree>
    <p:extLst>
      <p:ext uri="{BB962C8B-B14F-4D97-AF65-F5344CB8AC3E}">
        <p14:creationId xmlns:p14="http://schemas.microsoft.com/office/powerpoint/2010/main" val="4289468146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F832BBB-A984-4A62-B9B4-0047BB553E93}"/>
              </a:ext>
            </a:extLst>
          </p:cNvPr>
          <p:cNvSpPr txBox="1"/>
          <p:nvPr/>
        </p:nvSpPr>
        <p:spPr>
          <a:xfrm>
            <a:off x="1494898" y="757967"/>
            <a:ext cx="89705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34EA2"/>
                </a:solidFill>
              </a:rPr>
              <a:t>Mais en fait le handicap,  c’est plus compliqué :</a:t>
            </a:r>
          </a:p>
          <a:p>
            <a:r>
              <a:rPr lang="fr-FR" sz="3600" dirty="0">
                <a:solidFill>
                  <a:srgbClr val="034EA2"/>
                </a:solidFill>
              </a:rPr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486A05-13CE-4640-9074-716F942E4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20" y="1958296"/>
            <a:ext cx="4946580" cy="336238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4944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2">
            <a:extLst>
              <a:ext uri="{FF2B5EF4-FFF2-40B4-BE49-F238E27FC236}">
                <a16:creationId xmlns:a16="http://schemas.microsoft.com/office/drawing/2014/main" id="{C92D5E86-5D42-4846-BBE6-F380384C1248}"/>
              </a:ext>
            </a:extLst>
          </p:cNvPr>
          <p:cNvSpPr txBox="1">
            <a:spLocks/>
          </p:cNvSpPr>
          <p:nvPr/>
        </p:nvSpPr>
        <p:spPr>
          <a:xfrm>
            <a:off x="851451" y="850963"/>
            <a:ext cx="10489095" cy="22997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dirty="0">
                <a:solidFill>
                  <a:srgbClr val="034EA2"/>
                </a:solidFill>
              </a:rPr>
              <a:t>Mais quels handicaps impactent l’accès au numérique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43A285-9E07-45FF-9F95-BA62BE66E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17" y="2654236"/>
            <a:ext cx="7407965" cy="370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4370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2">
            <a:extLst>
              <a:ext uri="{FF2B5EF4-FFF2-40B4-BE49-F238E27FC236}">
                <a16:creationId xmlns:a16="http://schemas.microsoft.com/office/drawing/2014/main" id="{7197B1DE-D9A3-473D-BFDF-410F6D5FBAAA}"/>
              </a:ext>
            </a:extLst>
          </p:cNvPr>
          <p:cNvSpPr txBox="1">
            <a:spLocks/>
          </p:cNvSpPr>
          <p:nvPr/>
        </p:nvSpPr>
        <p:spPr>
          <a:xfrm>
            <a:off x="851451" y="850963"/>
            <a:ext cx="10489095" cy="9778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dirty="0">
                <a:solidFill>
                  <a:srgbClr val="034EA2"/>
                </a:solidFill>
              </a:rPr>
              <a:t>Nous en connaissons quelques uns, car ils « se voient. 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2F1D95-8DF8-462B-886C-6785B20AF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5" y="2383279"/>
            <a:ext cx="2527853" cy="37764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726CFBD-ADFD-4B98-A822-10240D012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95" y="2383279"/>
            <a:ext cx="5686717" cy="37764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B0CE8A7-E231-48B9-82BF-BBE5C05330B3}"/>
              </a:ext>
            </a:extLst>
          </p:cNvPr>
          <p:cNvSpPr txBox="1"/>
          <p:nvPr/>
        </p:nvSpPr>
        <p:spPr>
          <a:xfrm>
            <a:off x="3279332" y="3136032"/>
            <a:ext cx="306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DÉFICIENCES VISUELLES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196D797E-8E87-4006-89D5-3540F2D5EC55}"/>
              </a:ext>
            </a:extLst>
          </p:cNvPr>
          <p:cNvSpPr/>
          <p:nvPr/>
        </p:nvSpPr>
        <p:spPr>
          <a:xfrm>
            <a:off x="3987859" y="3587136"/>
            <a:ext cx="1484243" cy="331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C74A7A2-4313-4CE8-BFD1-4B7FAA9BE741}"/>
              </a:ext>
            </a:extLst>
          </p:cNvPr>
          <p:cNvSpPr txBox="1"/>
          <p:nvPr/>
        </p:nvSpPr>
        <p:spPr>
          <a:xfrm>
            <a:off x="2688538" y="4621877"/>
            <a:ext cx="3159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TROUBLES DU SPECTRE </a:t>
            </a:r>
          </a:p>
          <a:p>
            <a:pPr algn="ctr"/>
            <a:r>
              <a:rPr lang="fr-FR" dirty="0"/>
              <a:t>AUTISTIQUE 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792D4381-2632-493A-947B-51FA7AC3F2B4}"/>
              </a:ext>
            </a:extLst>
          </p:cNvPr>
          <p:cNvSpPr/>
          <p:nvPr/>
        </p:nvSpPr>
        <p:spPr>
          <a:xfrm rot="10800000">
            <a:off x="3245738" y="5386752"/>
            <a:ext cx="1484243" cy="331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528799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2">
            <a:extLst>
              <a:ext uri="{FF2B5EF4-FFF2-40B4-BE49-F238E27FC236}">
                <a16:creationId xmlns:a16="http://schemas.microsoft.com/office/drawing/2014/main" id="{5A5CE168-960A-42EF-B4FB-4F8DB594E522}"/>
              </a:ext>
            </a:extLst>
          </p:cNvPr>
          <p:cNvSpPr txBox="1">
            <a:spLocks/>
          </p:cNvSpPr>
          <p:nvPr/>
        </p:nvSpPr>
        <p:spPr>
          <a:xfrm>
            <a:off x="851451" y="850963"/>
            <a:ext cx="10489095" cy="6730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dirty="0">
                <a:solidFill>
                  <a:srgbClr val="034EA2"/>
                </a:solidFill>
              </a:rPr>
              <a:t>Mais il en existes beaucoup d’autres…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0DFAE62-9EB5-4761-9982-A7E0F257DA04}"/>
              </a:ext>
            </a:extLst>
          </p:cNvPr>
          <p:cNvSpPr txBox="1"/>
          <p:nvPr/>
        </p:nvSpPr>
        <p:spPr>
          <a:xfrm>
            <a:off x="7965658" y="5024782"/>
            <a:ext cx="322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34EA2"/>
                </a:solidFill>
              </a:rPr>
              <a:t>POLYHANDICAP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DD7457-0251-49F4-80CD-6DDE737C504B}"/>
              </a:ext>
            </a:extLst>
          </p:cNvPr>
          <p:cNvSpPr txBox="1"/>
          <p:nvPr/>
        </p:nvSpPr>
        <p:spPr>
          <a:xfrm>
            <a:off x="1704560" y="3960791"/>
            <a:ext cx="43384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034EA2"/>
                </a:solidFill>
              </a:rPr>
              <a:t>DÉFICIENCES AUDITIVES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EA088B-57E8-4329-BD80-6CA79C1F40C8}"/>
              </a:ext>
            </a:extLst>
          </p:cNvPr>
          <p:cNvSpPr txBox="1"/>
          <p:nvPr/>
        </p:nvSpPr>
        <p:spPr>
          <a:xfrm>
            <a:off x="1704560" y="3028890"/>
            <a:ext cx="42681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034EA2"/>
                </a:solidFill>
              </a:rPr>
              <a:t>DÉFICIENCES MOTRICES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48269A6-6219-4B38-A15A-3E6ECF093C9D}"/>
              </a:ext>
            </a:extLst>
          </p:cNvPr>
          <p:cNvSpPr txBox="1"/>
          <p:nvPr/>
        </p:nvSpPr>
        <p:spPr>
          <a:xfrm>
            <a:off x="1704560" y="5024782"/>
            <a:ext cx="5770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034EA2"/>
                </a:solidFill>
              </a:rPr>
              <a:t>DÉFICIENCES INTELLECTUELLES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B35CDCD-8122-4B29-8922-76DEFF18625E}"/>
              </a:ext>
            </a:extLst>
          </p:cNvPr>
          <p:cNvSpPr txBox="1"/>
          <p:nvPr/>
        </p:nvSpPr>
        <p:spPr>
          <a:xfrm>
            <a:off x="6634370" y="3028890"/>
            <a:ext cx="48145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034EA2"/>
                </a:solidFill>
              </a:rPr>
              <a:t>TROUBLES DU PSYCHISME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762A217-21DD-400D-B865-FD89DD92A661}"/>
              </a:ext>
            </a:extLst>
          </p:cNvPr>
          <p:cNvSpPr txBox="1"/>
          <p:nvPr/>
        </p:nvSpPr>
        <p:spPr>
          <a:xfrm>
            <a:off x="7116603" y="3963312"/>
            <a:ext cx="4132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034EA2"/>
                </a:solidFill>
              </a:rPr>
              <a:t>TROUBLES COGNITIFS</a:t>
            </a:r>
          </a:p>
        </p:txBody>
      </p:sp>
    </p:spTree>
    <p:extLst>
      <p:ext uri="{BB962C8B-B14F-4D97-AF65-F5344CB8AC3E}">
        <p14:creationId xmlns:p14="http://schemas.microsoft.com/office/powerpoint/2010/main" val="284077711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E1290C8D-58BF-448D-8EA0-E55C48F469E0}"/>
              </a:ext>
            </a:extLst>
          </p:cNvPr>
          <p:cNvSpPr txBox="1"/>
          <p:nvPr/>
        </p:nvSpPr>
        <p:spPr>
          <a:xfrm>
            <a:off x="0" y="896035"/>
            <a:ext cx="1219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200" b="0" i="0" dirty="0">
                <a:solidFill>
                  <a:srgbClr val="034EA2"/>
                </a:solidFill>
                <a:effectLst/>
                <a:latin typeface="+mj-lt"/>
              </a:rPr>
              <a:t>La France en </a:t>
            </a:r>
            <a:r>
              <a:rPr lang="fr-FR" sz="3200" b="1" i="0" dirty="0">
                <a:solidFill>
                  <a:srgbClr val="034EA2"/>
                </a:solidFill>
                <a:effectLst/>
                <a:latin typeface="+mj-lt"/>
              </a:rPr>
              <a:t>2020</a:t>
            </a:r>
            <a:r>
              <a:rPr lang="fr-FR" sz="3200" b="0" i="0" dirty="0">
                <a:solidFill>
                  <a:srgbClr val="034EA2"/>
                </a:solidFill>
                <a:effectLst/>
                <a:latin typeface="+mj-lt"/>
              </a:rPr>
              <a:t> compte près de 12 millions de </a:t>
            </a:r>
            <a:r>
              <a:rPr lang="fr-FR" sz="3200" b="1" i="0" dirty="0">
                <a:solidFill>
                  <a:srgbClr val="034EA2"/>
                </a:solidFill>
                <a:effectLst/>
                <a:latin typeface="+mj-lt"/>
              </a:rPr>
              <a:t>personnes en situation de handicap</a:t>
            </a:r>
            <a:endParaRPr lang="fr-FR" sz="3200" dirty="0">
              <a:solidFill>
                <a:srgbClr val="034EA2"/>
              </a:solidFill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8D4BE5C-F39E-418F-BF8C-30BEE6993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85" y="2232025"/>
            <a:ext cx="6183229" cy="40577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020475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 : bas 3">
            <a:extLst>
              <a:ext uri="{FF2B5EF4-FFF2-40B4-BE49-F238E27FC236}">
                <a16:creationId xmlns:a16="http://schemas.microsoft.com/office/drawing/2014/main" id="{FBFE0972-FA82-4E61-8505-0473744A666D}"/>
              </a:ext>
            </a:extLst>
          </p:cNvPr>
          <p:cNvSpPr/>
          <p:nvPr/>
        </p:nvSpPr>
        <p:spPr>
          <a:xfrm>
            <a:off x="2966932" y="2456499"/>
            <a:ext cx="987125" cy="1945002"/>
          </a:xfrm>
          <a:prstGeom prst="downArrow">
            <a:avLst>
              <a:gd name="adj1" fmla="val 50000"/>
              <a:gd name="adj2" fmla="val 1011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3D5EF01D-C9B1-420E-B7DC-DC09373B8D14}"/>
              </a:ext>
            </a:extLst>
          </p:cNvPr>
          <p:cNvSpPr/>
          <p:nvPr/>
        </p:nvSpPr>
        <p:spPr>
          <a:xfrm>
            <a:off x="8237943" y="2456499"/>
            <a:ext cx="987125" cy="1945002"/>
          </a:xfrm>
          <a:prstGeom prst="downArrow">
            <a:avLst>
              <a:gd name="adj1" fmla="val 50000"/>
              <a:gd name="adj2" fmla="val 1011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F31F6214-4335-4763-A59E-3A49D7B991D6}"/>
              </a:ext>
            </a:extLst>
          </p:cNvPr>
          <p:cNvSpPr/>
          <p:nvPr/>
        </p:nvSpPr>
        <p:spPr>
          <a:xfrm>
            <a:off x="2537798" y="447261"/>
            <a:ext cx="7116404" cy="31043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94A7BF-F5B9-4588-8BA3-695AD524367D}"/>
              </a:ext>
            </a:extLst>
          </p:cNvPr>
          <p:cNvSpPr txBox="1">
            <a:spLocks/>
          </p:cNvSpPr>
          <p:nvPr/>
        </p:nvSpPr>
        <p:spPr>
          <a:xfrm>
            <a:off x="2683403" y="1483998"/>
            <a:ext cx="6825194" cy="14964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dirty="0">
                <a:solidFill>
                  <a:srgbClr val="034EA2"/>
                </a:solidFill>
              </a:rPr>
              <a:t>Alors qu’est ce qu’on fait pour eux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EF6915F-040F-44D1-8639-775CCE8A6B10}"/>
              </a:ext>
            </a:extLst>
          </p:cNvPr>
          <p:cNvSpPr txBox="1"/>
          <p:nvPr/>
        </p:nvSpPr>
        <p:spPr>
          <a:xfrm>
            <a:off x="1595240" y="4846995"/>
            <a:ext cx="37305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034EA2"/>
                </a:solidFill>
              </a:rPr>
              <a:t>On sensibilise le plus </a:t>
            </a:r>
          </a:p>
          <a:p>
            <a:pPr algn="ctr"/>
            <a:r>
              <a:rPr lang="fr-FR" sz="3200" dirty="0">
                <a:solidFill>
                  <a:srgbClr val="034EA2"/>
                </a:solidFill>
              </a:rPr>
              <a:t>grand nombre 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61F3709-89DC-4A1D-B31D-82E868BBD030}"/>
              </a:ext>
            </a:extLst>
          </p:cNvPr>
          <p:cNvSpPr txBox="1"/>
          <p:nvPr/>
        </p:nvSpPr>
        <p:spPr>
          <a:xfrm>
            <a:off x="6026491" y="4835393"/>
            <a:ext cx="5410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034EA2"/>
                </a:solidFill>
              </a:rPr>
              <a:t>On dispense des préconisations aux différents acteurs !</a:t>
            </a:r>
          </a:p>
          <a:p>
            <a:pPr algn="ctr"/>
            <a:endParaRPr lang="fr-FR" sz="3200" dirty="0">
              <a:solidFill>
                <a:srgbClr val="034E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30961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Étoile : 5 branches 2">
            <a:extLst>
              <a:ext uri="{FF2B5EF4-FFF2-40B4-BE49-F238E27FC236}">
                <a16:creationId xmlns:a16="http://schemas.microsoft.com/office/drawing/2014/main" id="{2AC356AB-14EB-4D3D-A49A-1BAAC9CCD490}"/>
              </a:ext>
            </a:extLst>
          </p:cNvPr>
          <p:cNvSpPr/>
          <p:nvPr/>
        </p:nvSpPr>
        <p:spPr>
          <a:xfrm rot="2129523">
            <a:off x="904193" y="154362"/>
            <a:ext cx="2023632" cy="1901715"/>
          </a:xfrm>
          <a:prstGeom prst="star5">
            <a:avLst/>
          </a:prstGeom>
          <a:solidFill>
            <a:schemeClr val="bg1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89D7992-4435-4461-B56B-2CB09193E6FF}"/>
              </a:ext>
            </a:extLst>
          </p:cNvPr>
          <p:cNvSpPr txBox="1"/>
          <p:nvPr/>
        </p:nvSpPr>
        <p:spPr>
          <a:xfrm>
            <a:off x="2787241" y="2767280"/>
            <a:ext cx="6617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dirty="0">
                <a:solidFill>
                  <a:srgbClr val="034EA2"/>
                </a:solidFill>
              </a:rPr>
              <a:t>BONNE VISITE !</a:t>
            </a:r>
          </a:p>
        </p:txBody>
      </p:sp>
      <p:sp>
        <p:nvSpPr>
          <p:cNvPr id="4" name="Étoile : 5 branches 3">
            <a:extLst>
              <a:ext uri="{FF2B5EF4-FFF2-40B4-BE49-F238E27FC236}">
                <a16:creationId xmlns:a16="http://schemas.microsoft.com/office/drawing/2014/main" id="{A0DD0E6D-22B0-4DF7-8AEB-6E1CFB4F8069}"/>
              </a:ext>
            </a:extLst>
          </p:cNvPr>
          <p:cNvSpPr/>
          <p:nvPr/>
        </p:nvSpPr>
        <p:spPr>
          <a:xfrm rot="2129523">
            <a:off x="9264173" y="4305555"/>
            <a:ext cx="2023632" cy="1901715"/>
          </a:xfrm>
          <a:prstGeom prst="star5">
            <a:avLst/>
          </a:prstGeom>
          <a:solidFill>
            <a:schemeClr val="bg1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91511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573</TotalTime>
  <Words>114</Words>
  <Application>Microsoft Office PowerPoint</Application>
  <PresentationFormat>Grand écran</PresentationFormat>
  <Paragraphs>23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Amanda Taddei</dc:creator>
  <cp:lastModifiedBy>Amanda Taddei</cp:lastModifiedBy>
  <cp:revision>21</cp:revision>
  <dcterms:created xsi:type="dcterms:W3CDTF">2021-02-11T09:04:50Z</dcterms:created>
  <dcterms:modified xsi:type="dcterms:W3CDTF">2021-02-15T14:45:44Z</dcterms:modified>
</cp:coreProperties>
</file>